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14"/>
  </p:notesMasterIdLst>
  <p:sldIdLst>
    <p:sldId id="307" r:id="rId2"/>
    <p:sldId id="298" r:id="rId3"/>
    <p:sldId id="297" r:id="rId4"/>
    <p:sldId id="300" r:id="rId5"/>
    <p:sldId id="302" r:id="rId6"/>
    <p:sldId id="303" r:id="rId7"/>
    <p:sldId id="304" r:id="rId8"/>
    <p:sldId id="305" r:id="rId9"/>
    <p:sldId id="294" r:id="rId10"/>
    <p:sldId id="295" r:id="rId11"/>
    <p:sldId id="296" r:id="rId12"/>
    <p:sldId id="280" r:id="rId13"/>
  </p:sldIdLst>
  <p:sldSz cx="9144000" cy="5143500" type="screen16x9"/>
  <p:notesSz cx="6858000" cy="9144000"/>
  <p:embeddedFontLst>
    <p:embeddedFont>
      <p:font typeface="Andada" charset="0"/>
      <p:regular r:id="rId15"/>
    </p:embeddedFont>
    <p:embeddedFont>
      <p:font typeface="Source Sans Pro" charset="0"/>
      <p:regular r:id="rId16"/>
      <p:bold r:id="rId17"/>
      <p:italic r:id="rId18"/>
      <p:boldItalic r:id="rId19"/>
    </p:embeddedFont>
    <p:embeddedFont>
      <p:font typeface="Lora" charset="0"/>
      <p:regular r:id="rId20"/>
      <p:bold r:id="rId21"/>
      <p:italic r:id="rId22"/>
      <p:boldItalic r:id="rId23"/>
    </p:embeddedFont>
    <p:embeddedFont>
      <p:font typeface="Quattrocento Sans" charset="0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5D83"/>
    <a:srgbClr val="FFB217"/>
    <a:srgbClr val="E183B6"/>
    <a:srgbClr val="5DADE2"/>
    <a:srgbClr val="3498DB"/>
    <a:srgbClr val="262626"/>
    <a:srgbClr val="133246"/>
    <a:srgbClr val="48A2DF"/>
    <a:srgbClr val="FD9616"/>
    <a:srgbClr val="CC3E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9F128B-5FA5-4810-B1B5-209C8D9150BB}">
  <a:tblStyle styleId="{079F128B-5FA5-4810-B1B5-209C8D9150B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5227" autoAdjust="0"/>
  </p:normalViewPr>
  <p:slideViewPr>
    <p:cSldViewPr>
      <p:cViewPr varScale="1">
        <p:scale>
          <a:sx n="152" d="100"/>
          <a:sy n="152" d="100"/>
        </p:scale>
        <p:origin x="-43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309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2.png"/><Relationship Id="rId5" Type="http://schemas.openxmlformats.org/officeDocument/2006/relationships/image" Target="../media/image33.png"/><Relationship Id="rId10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D83">
            <a:alpha val="0"/>
          </a:srgbClr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EDIA LOOT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9441"/>
            <a:ext cx="4038600" cy="3943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322987"/>
            <a:ext cx="370033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b="1" dirty="0">
                <a:solidFill>
                  <a:srgbClr val="2B5D83"/>
                </a:solidFill>
                <a:latin typeface="+mn-lt"/>
                <a:ea typeface="Kozuka Gothic Pro M" pitchFamily="34" charset="-128"/>
              </a:rPr>
              <a:t>Digital </a:t>
            </a:r>
            <a:r>
              <a:rPr lang="en-US" sz="3100" b="1" dirty="0" smtClean="0">
                <a:solidFill>
                  <a:srgbClr val="2B5D83"/>
                </a:solidFill>
                <a:latin typeface="+mn-lt"/>
                <a:ea typeface="Kozuka Gothic Pro M" pitchFamily="34" charset="-128"/>
              </a:rPr>
              <a:t>marketing</a:t>
            </a:r>
          </a:p>
          <a:p>
            <a:pPr algn="r"/>
            <a:r>
              <a:rPr lang="en-US" sz="2000" dirty="0" smtClean="0">
                <a:solidFill>
                  <a:srgbClr val="FFC000"/>
                </a:solidFill>
                <a:latin typeface="+mn-lt"/>
                <a:ea typeface="Kozuka Gothic Pro M" pitchFamily="34" charset="-128"/>
              </a:rPr>
              <a:t>services </a:t>
            </a:r>
            <a:r>
              <a:rPr lang="en-US" sz="2000" dirty="0">
                <a:solidFill>
                  <a:srgbClr val="FFC000"/>
                </a:solidFill>
                <a:latin typeface="+mn-lt"/>
                <a:ea typeface="Kozuka Gothic Pro M" pitchFamily="34" charset="-128"/>
              </a:rPr>
              <a:t>and solutions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51"/>
            <a:ext cx="1616251" cy="762000"/>
          </a:xfrm>
          <a:prstGeom prst="rect">
            <a:avLst/>
          </a:prstGeom>
        </p:spPr>
      </p:pic>
      <p:pic>
        <p:nvPicPr>
          <p:cNvPr id="22" name="Picture 21" descr="12618-NOJLQ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1230" y="2447587"/>
            <a:ext cx="2895600" cy="27149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Untitled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242313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492674" y="1479898"/>
            <a:ext cx="2057400" cy="323902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hape 124"/>
          <p:cNvCxnSpPr/>
          <p:nvPr/>
        </p:nvCxnSpPr>
        <p:spPr>
          <a:xfrm>
            <a:off x="-6025" y="80004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Rectangle 2"/>
          <p:cNvSpPr/>
          <p:nvPr/>
        </p:nvSpPr>
        <p:spPr>
          <a:xfrm>
            <a:off x="1447800" y="565185"/>
            <a:ext cx="3352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Shape 76"/>
          <p:cNvSpPr txBox="1">
            <a:spLocks/>
          </p:cNvSpPr>
          <p:nvPr/>
        </p:nvSpPr>
        <p:spPr>
          <a:xfrm>
            <a:off x="1400654" y="144029"/>
            <a:ext cx="3539593" cy="818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>
                <a:latin typeface="Lora" panose="020B0604020202020204" charset="0"/>
              </a:rPr>
              <a:t>WHAT WE OFFER :</a:t>
            </a:r>
            <a:r>
              <a:rPr lang="en" dirty="0"/>
              <a:t/>
            </a:r>
            <a:br>
              <a:rPr lang="en" dirty="0"/>
            </a:br>
            <a:r>
              <a:rPr lang="en" sz="2000" b="1" dirty="0">
                <a:latin typeface="Lora" panose="020B0604020202020204" charset="0"/>
              </a:rPr>
              <a:t>Digital Marketing </a:t>
            </a:r>
            <a:r>
              <a:rPr lang="en" sz="2000" b="1" dirty="0">
                <a:solidFill>
                  <a:schemeClr val="tx1"/>
                </a:solidFill>
                <a:latin typeface="Lora" panose="020B0604020202020204" charset="0"/>
              </a:rPr>
              <a:t>Services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511474" y="2573893"/>
            <a:ext cx="958606" cy="958606"/>
            <a:chOff x="1828800" y="2419350"/>
            <a:chExt cx="958606" cy="958606"/>
          </a:xfrm>
        </p:grpSpPr>
        <p:sp>
          <p:nvSpPr>
            <p:cNvPr id="4" name="Oval 3"/>
            <p:cNvSpPr/>
            <p:nvPr/>
          </p:nvSpPr>
          <p:spPr>
            <a:xfrm>
              <a:off x="1828800" y="2419350"/>
              <a:ext cx="958606" cy="95860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5DA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0114" y="2730653"/>
              <a:ext cx="689074" cy="23290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957588" y="2914908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AdWords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72668" y="2573893"/>
            <a:ext cx="958606" cy="958606"/>
            <a:chOff x="6172200" y="2560646"/>
            <a:chExt cx="958606" cy="958606"/>
          </a:xfrm>
        </p:grpSpPr>
        <p:sp>
          <p:nvSpPr>
            <p:cNvPr id="42" name="Oval 41"/>
            <p:cNvSpPr/>
            <p:nvPr/>
          </p:nvSpPr>
          <p:spPr>
            <a:xfrm>
              <a:off x="6172200" y="2560646"/>
              <a:ext cx="958606" cy="95860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5DA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22243" y="3056204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AdWords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482" y="2835642"/>
              <a:ext cx="630041" cy="255854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844746" y="1874468"/>
            <a:ext cx="1353256" cy="2719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ndada" panose="02000000000000000000" pitchFamily="2" charset="0"/>
              </a:rPr>
              <a:t>Search ads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ndada" panose="02000000000000000000" pitchFamily="2" charset="0"/>
              </a:rPr>
              <a:t>Display ads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ndada" panose="02000000000000000000" pitchFamily="2" charset="0"/>
              </a:rPr>
              <a:t>Search &amp; display ads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ndada" panose="02000000000000000000" pitchFamily="2" charset="0"/>
              </a:rPr>
              <a:t>Shopping ads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ndada" panose="02000000000000000000" pitchFamily="2" charset="0"/>
              </a:rPr>
              <a:t>Product listing ads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ndada" panose="02000000000000000000" pitchFamily="2" charset="0"/>
              </a:rPr>
              <a:t>App marketing ads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ndada" panose="02000000000000000000" pitchFamily="2" charset="0"/>
              </a:rPr>
              <a:t>Re-marketing ads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578274" y="3069451"/>
            <a:ext cx="7620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96211" y="3069451"/>
            <a:ext cx="758952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19963" y="565498"/>
            <a:ext cx="429554" cy="429554"/>
            <a:chOff x="1152661" y="1467706"/>
            <a:chExt cx="429554" cy="429554"/>
          </a:xfrm>
        </p:grpSpPr>
        <p:sp>
          <p:nvSpPr>
            <p:cNvPr id="28" name="Oval 27"/>
            <p:cNvSpPr/>
            <p:nvPr/>
          </p:nvSpPr>
          <p:spPr>
            <a:xfrm>
              <a:off x="1152661" y="1467706"/>
              <a:ext cx="429554" cy="429554"/>
            </a:xfrm>
            <a:prstGeom prst="ellipse">
              <a:avLst/>
            </a:prstGeom>
            <a:solidFill>
              <a:srgbClr val="FFB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Picture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2523" y="1578379"/>
              <a:ext cx="192424" cy="19242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488499" y="1479898"/>
            <a:ext cx="2057400" cy="463463"/>
            <a:chOff x="3488499" y="1035085"/>
            <a:chExt cx="2057400" cy="463463"/>
          </a:xfrm>
        </p:grpSpPr>
        <p:sp>
          <p:nvSpPr>
            <p:cNvPr id="11" name="Rectangle 10"/>
            <p:cNvSpPr/>
            <p:nvPr/>
          </p:nvSpPr>
          <p:spPr>
            <a:xfrm>
              <a:off x="3488499" y="1035085"/>
              <a:ext cx="2057400" cy="463463"/>
            </a:xfrm>
            <a:prstGeom prst="rect">
              <a:avLst/>
            </a:prstGeom>
            <a:solidFill>
              <a:srgbClr val="5DA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7747" y="1097876"/>
              <a:ext cx="1378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ndada" panose="02000000000000000000" pitchFamily="2" charset="0"/>
                </a:rPr>
                <a:t>Pay Per Click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3488499" y="2356720"/>
            <a:ext cx="20574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92674" y="2731457"/>
            <a:ext cx="20574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92674" y="3118720"/>
            <a:ext cx="20574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92674" y="3499720"/>
            <a:ext cx="20574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92674" y="3880720"/>
            <a:ext cx="20574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92674" y="4261720"/>
            <a:ext cx="20574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1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3677" y="1497224"/>
            <a:ext cx="2736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Online Reputation Management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65271" y="2329455"/>
            <a:ext cx="1606529" cy="1895097"/>
            <a:chOff x="1327272" y="2329455"/>
            <a:chExt cx="1606529" cy="18950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3838" y="2329455"/>
              <a:ext cx="1144637" cy="11446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27272" y="3624388"/>
              <a:ext cx="160652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Increasing online </a:t>
              </a:r>
            </a:p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Reputation in all </a:t>
              </a:r>
            </a:p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social media platforms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22247" y="2348294"/>
            <a:ext cx="1965603" cy="1876258"/>
            <a:chOff x="3735383" y="2348294"/>
            <a:chExt cx="1965603" cy="18762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1117" y="2348294"/>
              <a:ext cx="1106960" cy="110696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735383" y="3624388"/>
              <a:ext cx="196560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Promoting product/service </a:t>
              </a:r>
            </a:p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related content into </a:t>
              </a:r>
            </a:p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target audience places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00800" y="2310617"/>
            <a:ext cx="1340432" cy="1744658"/>
            <a:chOff x="6602822" y="2310617"/>
            <a:chExt cx="1340432" cy="17446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0720" y="2310617"/>
              <a:ext cx="1144637" cy="11446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02822" y="3624388"/>
              <a:ext cx="13404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Increasing Online </a:t>
              </a:r>
            </a:p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brand value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6025" y="154754"/>
            <a:ext cx="9161999" cy="855105"/>
            <a:chOff x="-6025" y="167280"/>
            <a:chExt cx="9161999" cy="855105"/>
          </a:xfrm>
        </p:grpSpPr>
        <p:cxnSp>
          <p:nvCxnSpPr>
            <p:cNvPr id="17" name="Shape 124"/>
            <p:cNvCxnSpPr/>
            <p:nvPr/>
          </p:nvCxnSpPr>
          <p:spPr>
            <a:xfrm>
              <a:off x="-6025" y="800048"/>
              <a:ext cx="9161999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8" name="Rectangle 17"/>
            <p:cNvSpPr/>
            <p:nvPr/>
          </p:nvSpPr>
          <p:spPr>
            <a:xfrm>
              <a:off x="1447800" y="565185"/>
              <a:ext cx="327442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Shape 76"/>
            <p:cNvSpPr txBox="1">
              <a:spLocks/>
            </p:cNvSpPr>
            <p:nvPr/>
          </p:nvSpPr>
          <p:spPr>
            <a:xfrm>
              <a:off x="1350550" y="167280"/>
              <a:ext cx="3539593" cy="818587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Lora" panose="020B0604020202020204" charset="0"/>
                </a:rPr>
                <a:t>WHAT WE OFFER :</a:t>
              </a:r>
              <a:r>
                <a:rPr lang="en" dirty="0"/>
                <a:t/>
              </a:r>
              <a:br>
                <a:rPr lang="en" dirty="0"/>
              </a:br>
              <a:r>
                <a:rPr lang="en" sz="2000" b="1" dirty="0">
                  <a:latin typeface="Lora" panose="020B0604020202020204" charset="0"/>
                </a:rPr>
                <a:t>Digital Marketing </a:t>
              </a:r>
              <a:r>
                <a:rPr lang="en" sz="2000" b="1" dirty="0">
                  <a:solidFill>
                    <a:schemeClr val="tx1"/>
                  </a:solidFill>
                  <a:latin typeface="Lora" panose="020B0604020202020204" charset="0"/>
                </a:rPr>
                <a:t>Services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26226" y="571761"/>
              <a:ext cx="429554" cy="429554"/>
              <a:chOff x="1152661" y="1467706"/>
              <a:chExt cx="429554" cy="42955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152661" y="1467706"/>
                <a:ext cx="429554" cy="429554"/>
              </a:xfrm>
              <a:prstGeom prst="ellipse">
                <a:avLst/>
              </a:prstGeom>
              <a:solidFill>
                <a:srgbClr val="FFB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Picture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2523" y="1578379"/>
                <a:ext cx="192424" cy="192424"/>
              </a:xfrm>
              <a:prstGeom prst="rect">
                <a:avLst/>
              </a:prstGeom>
            </p:spPr>
          </p:pic>
        </p:grpSp>
      </p:grpSp>
      <p:sp>
        <p:nvSpPr>
          <p:cNvPr id="23" name="Rectangle 22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4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2371501" y="2093775"/>
            <a:ext cx="29625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i="1" dirty="0">
                <a:latin typeface="Lora"/>
                <a:ea typeface="Lora"/>
                <a:cs typeface="Lora"/>
                <a:sym typeface="Lora"/>
              </a:rPr>
              <a:t>Any questions ?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+mj-lt"/>
              </a:rPr>
              <a:t>Contact us at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rgbClr val="FD9616"/>
              </a:buClr>
            </a:pPr>
            <a:r>
              <a:rPr lang="en" sz="1600" dirty="0">
                <a:solidFill>
                  <a:schemeClr val="dk1"/>
                </a:solidFill>
                <a:latin typeface="+mj-lt"/>
              </a:rPr>
              <a:t>+91 40-29804061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Clr>
                <a:srgbClr val="FD9616"/>
              </a:buClr>
            </a:pPr>
            <a:r>
              <a:rPr lang="en" sz="1600" dirty="0">
                <a:solidFill>
                  <a:schemeClr val="dk1"/>
                </a:solidFill>
                <a:latin typeface="+mj-lt"/>
              </a:rPr>
              <a:t>support@tvisha.com</a:t>
            </a:r>
          </a:p>
        </p:txBody>
      </p:sp>
      <p:cxnSp>
        <p:nvCxnSpPr>
          <p:cNvPr id="377" name="Shape 37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2200375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/>
              <a:t>Thanks!</a:t>
            </a:r>
          </a:p>
        </p:txBody>
      </p:sp>
      <p:cxnSp>
        <p:nvCxnSpPr>
          <p:cNvPr id="379" name="Shape 379"/>
          <p:cNvCxnSpPr/>
          <p:nvPr/>
        </p:nvCxnSpPr>
        <p:spPr>
          <a:xfrm>
            <a:off x="4495800" y="1428750"/>
            <a:ext cx="4648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B21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1" name="Shape 381"/>
          <p:cNvGrpSpPr/>
          <p:nvPr/>
        </p:nvGrpSpPr>
        <p:grpSpPr>
          <a:xfrm>
            <a:off x="1148886" y="1190759"/>
            <a:ext cx="505714" cy="475767"/>
            <a:chOff x="5972706" y="2330200"/>
            <a:chExt cx="411619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6" y="2476948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642422" y="2152367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2626"/>
                </a:solidFill>
                <a:latin typeface="Andada" panose="02000000000000000000" pitchFamily="2" charset="0"/>
              </a:rPr>
              <a:t>Businesses need an Integrated </a:t>
            </a:r>
          </a:p>
          <a:p>
            <a:r>
              <a:rPr lang="en-US" dirty="0">
                <a:solidFill>
                  <a:srgbClr val="262626"/>
                </a:solidFill>
                <a:latin typeface="Andada" panose="02000000000000000000" pitchFamily="2" charset="0"/>
              </a:rPr>
              <a:t>Digital Marketing strategy that is in sync with ever-evolving trends and the changing needs of the organization to achieve enviable y/y growth.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370535" y="1536417"/>
            <a:ext cx="1676400" cy="1704131"/>
            <a:chOff x="2414376" y="1567732"/>
            <a:chExt cx="1676400" cy="1704131"/>
          </a:xfrm>
        </p:grpSpPr>
        <p:grpSp>
          <p:nvGrpSpPr>
            <p:cNvPr id="31" name="Group 30"/>
            <p:cNvGrpSpPr/>
            <p:nvPr/>
          </p:nvGrpSpPr>
          <p:grpSpPr>
            <a:xfrm>
              <a:off x="2414376" y="1567732"/>
              <a:ext cx="1676400" cy="1704131"/>
              <a:chOff x="2466046" y="1477219"/>
              <a:chExt cx="1676400" cy="17041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66046" y="1504950"/>
                <a:ext cx="1676400" cy="1676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502302" y="1477219"/>
                <a:ext cx="353354" cy="353354"/>
              </a:xfrm>
              <a:prstGeom prst="ellipse">
                <a:avLst/>
              </a:prstGeom>
              <a:solidFill>
                <a:srgbClr val="133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52458" y="1493745"/>
                <a:ext cx="1653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27150" y="2251092"/>
                <a:ext cx="138371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 Through the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Ubiquitous 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medium - Internet </a:t>
                </a:r>
              </a:p>
              <a:p>
                <a:pPr algn="ctr"/>
                <a:endPara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endParaRPr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3376" y="1716216"/>
              <a:ext cx="576579" cy="57657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-6025" y="500514"/>
            <a:ext cx="9161999" cy="506751"/>
            <a:chOff x="-6025" y="500514"/>
            <a:chExt cx="9161999" cy="506751"/>
          </a:xfrm>
        </p:grpSpPr>
        <p:cxnSp>
          <p:nvCxnSpPr>
            <p:cNvPr id="3" name="Shape 124"/>
            <p:cNvCxnSpPr/>
            <p:nvPr/>
          </p:nvCxnSpPr>
          <p:spPr>
            <a:xfrm>
              <a:off x="-6025" y="800048"/>
              <a:ext cx="9161999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12" name="Group 11"/>
            <p:cNvGrpSpPr/>
            <p:nvPr/>
          </p:nvGrpSpPr>
          <p:grpSpPr>
            <a:xfrm>
              <a:off x="838200" y="577711"/>
              <a:ext cx="429554" cy="429554"/>
              <a:chOff x="1152661" y="1467706"/>
              <a:chExt cx="429554" cy="42955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52661" y="1467706"/>
                <a:ext cx="429554" cy="429554"/>
              </a:xfrm>
              <a:prstGeom prst="ellipse">
                <a:avLst/>
              </a:prstGeom>
              <a:solidFill>
                <a:srgbClr val="FFB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Picture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2523" y="1578379"/>
                <a:ext cx="192424" cy="192424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21133" y="500514"/>
              <a:ext cx="2426967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6423" y="583966"/>
              <a:ext cx="2377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2000" b="1" dirty="0">
                  <a:latin typeface="Lora" panose="020B0604020202020204" charset="0"/>
                </a:rPr>
                <a:t>Concept and </a:t>
              </a:r>
              <a:r>
                <a:rPr lang="en" sz="2000" b="1" dirty="0">
                  <a:solidFill>
                    <a:schemeClr val="tx1"/>
                  </a:solidFill>
                  <a:latin typeface="Lora" panose="020B0604020202020204" charset="0"/>
                </a:rPr>
                <a:t>need</a:t>
              </a:r>
              <a:endParaRPr lang="en-US" sz="2000" b="1" dirty="0">
                <a:solidFill>
                  <a:schemeClr val="tx1"/>
                </a:solidFill>
                <a:latin typeface="Lora" panose="020B060402020202020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0685" y="2276882"/>
            <a:ext cx="1970746" cy="1932646"/>
            <a:chOff x="876300" y="2130002"/>
            <a:chExt cx="1970746" cy="1932646"/>
          </a:xfrm>
        </p:grpSpPr>
        <p:sp>
          <p:nvSpPr>
            <p:cNvPr id="13" name="Oval 12"/>
            <p:cNvSpPr/>
            <p:nvPr/>
          </p:nvSpPr>
          <p:spPr>
            <a:xfrm>
              <a:off x="914400" y="2130002"/>
              <a:ext cx="1932646" cy="1932646"/>
            </a:xfrm>
            <a:prstGeom prst="ellipse">
              <a:avLst/>
            </a:prstGeom>
            <a:solidFill>
              <a:srgbClr val="FFB217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76300" y="2360965"/>
              <a:ext cx="353354" cy="353354"/>
              <a:chOff x="876300" y="2360965"/>
              <a:chExt cx="353354" cy="35335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76300" y="2360965"/>
                <a:ext cx="353354" cy="353354"/>
              </a:xfrm>
              <a:prstGeom prst="ellipse">
                <a:avLst/>
              </a:prstGeom>
              <a:solidFill>
                <a:srgbClr val="133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3930" y="2377491"/>
                <a:ext cx="1653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1305" y="2375926"/>
              <a:ext cx="625127" cy="62512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49530" y="3072511"/>
              <a:ext cx="1678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Relatively new and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more effective method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of reaching out to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target audience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06927" y="2633542"/>
            <a:ext cx="1555425" cy="1507093"/>
            <a:chOff x="3702438" y="2483438"/>
            <a:chExt cx="1555425" cy="1507093"/>
          </a:xfrm>
        </p:grpSpPr>
        <p:sp>
          <p:nvSpPr>
            <p:cNvPr id="15" name="Oval 14"/>
            <p:cNvSpPr/>
            <p:nvPr/>
          </p:nvSpPr>
          <p:spPr>
            <a:xfrm>
              <a:off x="3702438" y="2483438"/>
              <a:ext cx="1507093" cy="1507093"/>
            </a:xfrm>
            <a:prstGeom prst="ellipse">
              <a:avLst/>
            </a:prstGeom>
            <a:solidFill>
              <a:srgbClr val="FFB2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99770" y="3328741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With relatively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small budget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1966" y="2685268"/>
              <a:ext cx="587547" cy="587547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4904509" y="2537642"/>
              <a:ext cx="353354" cy="353354"/>
              <a:chOff x="5314603" y="2656396"/>
              <a:chExt cx="353354" cy="35335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314603" y="2656396"/>
                <a:ext cx="353354" cy="353354"/>
              </a:xfrm>
              <a:prstGeom prst="ellipse">
                <a:avLst/>
              </a:prstGeom>
              <a:solidFill>
                <a:srgbClr val="133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65889" y="2670112"/>
                <a:ext cx="1653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pic>
        <p:nvPicPr>
          <p:cNvPr id="33" name="Picture 32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7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87" y="1581150"/>
            <a:ext cx="2069935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03" y="1584270"/>
            <a:ext cx="2474911" cy="27400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0" y="514350"/>
            <a:ext cx="9142710" cy="453840"/>
            <a:chOff x="1290" y="590550"/>
            <a:chExt cx="9142710" cy="453840"/>
          </a:xfrm>
        </p:grpSpPr>
        <p:grpSp>
          <p:nvGrpSpPr>
            <p:cNvPr id="13" name="Group 12"/>
            <p:cNvGrpSpPr/>
            <p:nvPr/>
          </p:nvGrpSpPr>
          <p:grpSpPr>
            <a:xfrm>
              <a:off x="1290" y="590550"/>
              <a:ext cx="9142710" cy="443610"/>
              <a:chOff x="1290" y="899986"/>
              <a:chExt cx="9142710" cy="44361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1290" y="1139049"/>
                <a:ext cx="914271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388355" y="918402"/>
                <a:ext cx="1050045" cy="425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Shape 76"/>
              <p:cNvSpPr txBox="1">
                <a:spLocks/>
              </p:cNvSpPr>
              <p:nvPr/>
            </p:nvSpPr>
            <p:spPr>
              <a:xfrm>
                <a:off x="1388355" y="899986"/>
                <a:ext cx="1094930" cy="443610"/>
              </a:xfrm>
              <a:prstGeom prst="rect">
                <a:avLst/>
              </a:prstGeom>
            </p:spPr>
            <p:txBody>
              <a:bodyPr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en" sz="2000" b="1" dirty="0">
                    <a:latin typeface="Lora" panose="020B0604020202020204" charset="0"/>
                  </a:rPr>
                  <a:t>Graphs</a:t>
                </a:r>
                <a:endParaRPr lang="en" sz="2000" b="1" dirty="0">
                  <a:solidFill>
                    <a:schemeClr val="bg1"/>
                  </a:solidFill>
                  <a:latin typeface="Lora" panose="020B060402020202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62000" y="614836"/>
              <a:ext cx="429554" cy="429554"/>
              <a:chOff x="1152661" y="1467706"/>
              <a:chExt cx="429554" cy="42955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152661" y="1467706"/>
                <a:ext cx="429554" cy="42955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 descr="Picture2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523" y="1578379"/>
                <a:ext cx="192424" cy="192424"/>
              </a:xfrm>
              <a:prstGeom prst="rect">
                <a:avLst/>
              </a:prstGeom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7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99" y="211441"/>
            <a:ext cx="9161999" cy="902419"/>
            <a:chOff x="-17999" y="-1501"/>
            <a:chExt cx="9161999" cy="902419"/>
          </a:xfrm>
        </p:grpSpPr>
        <p:cxnSp>
          <p:nvCxnSpPr>
            <p:cNvPr id="3" name="Shape 124"/>
            <p:cNvCxnSpPr/>
            <p:nvPr/>
          </p:nvCxnSpPr>
          <p:spPr>
            <a:xfrm>
              <a:off x="-17999" y="693701"/>
              <a:ext cx="9161999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4" name="Group 3"/>
            <p:cNvGrpSpPr/>
            <p:nvPr/>
          </p:nvGrpSpPr>
          <p:grpSpPr>
            <a:xfrm>
              <a:off x="826226" y="471364"/>
              <a:ext cx="429554" cy="429554"/>
              <a:chOff x="1152661" y="1467706"/>
              <a:chExt cx="429554" cy="42955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152661" y="1467706"/>
                <a:ext cx="429554" cy="429554"/>
              </a:xfrm>
              <a:prstGeom prst="ellipse">
                <a:avLst/>
              </a:prstGeom>
              <a:solidFill>
                <a:srgbClr val="FFB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Picture2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72523" y="1578379"/>
                <a:ext cx="192424" cy="192424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1409159" y="394167"/>
              <a:ext cx="4229641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9293" y="-1501"/>
              <a:ext cx="4390946" cy="873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Lora" panose="020B0604020202020204" charset="0"/>
                </a:rPr>
                <a:t>How is Digital Marketing</a:t>
              </a:r>
              <a:r>
                <a:rPr lang="en-US" sz="2000" b="1" dirty="0">
                  <a:latin typeface="Lora" panose="020B0604020202020204" charset="0"/>
                </a:rPr>
                <a:t/>
              </a:r>
              <a:br>
                <a:rPr lang="en-US" sz="2000" b="1" dirty="0">
                  <a:latin typeface="Lora" panose="020B0604020202020204" charset="0"/>
                </a:rPr>
              </a:br>
              <a:r>
                <a:rPr lang="en-US" sz="2000" b="1" dirty="0">
                  <a:latin typeface="Lora" panose="020B0604020202020204" charset="0"/>
                </a:rPr>
                <a:t>Helpful for your </a:t>
              </a:r>
              <a:r>
                <a:rPr lang="en-US" sz="2000" b="1" dirty="0">
                  <a:solidFill>
                    <a:schemeClr val="tx1"/>
                  </a:solidFill>
                  <a:latin typeface="Lora" panose="020B0604020202020204" charset="0"/>
                </a:rPr>
                <a:t>Business Growth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93266" y="1738027"/>
            <a:ext cx="1075234" cy="1515818"/>
            <a:chOff x="3439373" y="1513722"/>
            <a:chExt cx="1075234" cy="1515818"/>
          </a:xfrm>
        </p:grpSpPr>
        <p:sp>
          <p:nvSpPr>
            <p:cNvPr id="12" name="Hexagon 11"/>
            <p:cNvSpPr/>
            <p:nvPr/>
          </p:nvSpPr>
          <p:spPr>
            <a:xfrm>
              <a:off x="3439373" y="2102614"/>
              <a:ext cx="1075234" cy="926926"/>
            </a:xfrm>
            <a:prstGeom prst="hexagon">
              <a:avLst/>
            </a:prstGeom>
            <a:solidFill>
              <a:srgbClr val="FFB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7940" y="1513722"/>
              <a:ext cx="909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Focusing</a:t>
              </a:r>
              <a:br>
                <a:rPr lang="en-US" sz="1200" dirty="0">
                  <a:latin typeface="Andada" panose="02000000000000000000" pitchFamily="2" charset="0"/>
                </a:rPr>
              </a:br>
              <a:r>
                <a:rPr lang="en-US" sz="1200" dirty="0">
                  <a:latin typeface="Andada" panose="02000000000000000000" pitchFamily="2" charset="0"/>
                </a:rPr>
                <a:t> on Target </a:t>
              </a:r>
            </a:p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Audience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0156" y="2263719"/>
              <a:ext cx="604716" cy="60471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064512" y="1794865"/>
            <a:ext cx="989910" cy="1427143"/>
            <a:chOff x="5187987" y="1564297"/>
            <a:chExt cx="989910" cy="1427143"/>
          </a:xfrm>
        </p:grpSpPr>
        <p:sp>
          <p:nvSpPr>
            <p:cNvPr id="14" name="Hexagon 13"/>
            <p:cNvSpPr/>
            <p:nvPr/>
          </p:nvSpPr>
          <p:spPr>
            <a:xfrm>
              <a:off x="5187987" y="2178436"/>
              <a:ext cx="943085" cy="813004"/>
            </a:xfrm>
            <a:prstGeom prst="hexagon">
              <a:avLst/>
            </a:prstGeom>
            <a:solidFill>
              <a:srgbClr val="FFB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02950" y="1564297"/>
              <a:ext cx="974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Promoting </a:t>
              </a:r>
              <a:br>
                <a:rPr lang="en-US" sz="1200" dirty="0">
                  <a:latin typeface="Andada" panose="02000000000000000000" pitchFamily="2" charset="0"/>
                </a:rPr>
              </a:br>
              <a:r>
                <a:rPr lang="en-US" sz="1200" dirty="0">
                  <a:latin typeface="Andada" panose="02000000000000000000" pitchFamily="2" charset="0"/>
                </a:rPr>
                <a:t>Contextual </a:t>
              </a:r>
            </a:p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Marketing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7801" y="2381312"/>
              <a:ext cx="443455" cy="44345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451173" y="2777856"/>
            <a:ext cx="1183336" cy="1636931"/>
            <a:chOff x="2459702" y="2584866"/>
            <a:chExt cx="1183336" cy="1636931"/>
          </a:xfrm>
        </p:grpSpPr>
        <p:sp>
          <p:nvSpPr>
            <p:cNvPr id="11" name="Hexagon 10"/>
            <p:cNvSpPr/>
            <p:nvPr/>
          </p:nvSpPr>
          <p:spPr>
            <a:xfrm>
              <a:off x="2459702" y="2584866"/>
              <a:ext cx="1149096" cy="990600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59702" y="3575466"/>
              <a:ext cx="11833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Swiftly </a:t>
              </a:r>
              <a:br>
                <a:rPr lang="en-US" sz="1200" dirty="0">
                  <a:latin typeface="Andada" panose="02000000000000000000" pitchFamily="2" charset="0"/>
                </a:rPr>
              </a:br>
              <a:r>
                <a:rPr lang="en-US" sz="1200" dirty="0">
                  <a:latin typeface="Andada" panose="02000000000000000000" pitchFamily="2" charset="0"/>
                </a:rPr>
                <a:t>disseminating </a:t>
              </a:r>
            </a:p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Information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1901" y="2700216"/>
              <a:ext cx="657604" cy="65760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273596" y="2827960"/>
            <a:ext cx="972312" cy="1440546"/>
            <a:chOff x="6273596" y="2827960"/>
            <a:chExt cx="972312" cy="1440546"/>
          </a:xfrm>
        </p:grpSpPr>
        <p:sp>
          <p:nvSpPr>
            <p:cNvPr id="13" name="Hexagon 12"/>
            <p:cNvSpPr/>
            <p:nvPr/>
          </p:nvSpPr>
          <p:spPr>
            <a:xfrm>
              <a:off x="6273596" y="2827960"/>
              <a:ext cx="972312" cy="838200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2919" y="3622175"/>
              <a:ext cx="788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Upping </a:t>
              </a:r>
              <a:br>
                <a:rPr lang="en-US" sz="1200" dirty="0">
                  <a:latin typeface="Andada" panose="02000000000000000000" pitchFamily="2" charset="0"/>
                </a:rPr>
              </a:br>
              <a:r>
                <a:rPr lang="en-US" sz="1200" dirty="0">
                  <a:latin typeface="Andada" panose="02000000000000000000" pitchFamily="2" charset="0"/>
                </a:rPr>
                <a:t>online </a:t>
              </a:r>
            </a:p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presence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6278" y="2949729"/>
              <a:ext cx="608232" cy="60823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892164" y="2410342"/>
            <a:ext cx="226857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Digital Marketing </a:t>
            </a:r>
            <a:b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</a:b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helps business by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448646" y="1764865"/>
            <a:ext cx="1237488" cy="1501506"/>
            <a:chOff x="3448646" y="1764865"/>
            <a:chExt cx="1237488" cy="1501506"/>
          </a:xfrm>
        </p:grpSpPr>
        <p:sp>
          <p:nvSpPr>
            <p:cNvPr id="10" name="Hexagon 9"/>
            <p:cNvSpPr/>
            <p:nvPr/>
          </p:nvSpPr>
          <p:spPr>
            <a:xfrm>
              <a:off x="3448646" y="2199571"/>
              <a:ext cx="1237488" cy="1066800"/>
            </a:xfrm>
            <a:prstGeom prst="hexagon">
              <a:avLst/>
            </a:prstGeom>
            <a:solidFill>
              <a:srgbClr val="FFB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4538" y="1764865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ndada" panose="02000000000000000000" pitchFamily="2" charset="0"/>
                </a:rPr>
                <a:t>Increasing</a:t>
              </a:r>
              <a:br>
                <a:rPr lang="en-US" sz="1200" dirty="0">
                  <a:latin typeface="Andada" panose="02000000000000000000" pitchFamily="2" charset="0"/>
                </a:rPr>
              </a:br>
              <a:r>
                <a:rPr lang="en-US" sz="1200" dirty="0">
                  <a:latin typeface="Andada" panose="02000000000000000000" pitchFamily="2" charset="0"/>
                </a:rPr>
                <a:t>Leads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5621" y="2409004"/>
              <a:ext cx="664790" cy="664790"/>
            </a:xfrm>
            <a:prstGeom prst="rect">
              <a:avLst/>
            </a:prstGeom>
          </p:spPr>
        </p:pic>
      </p:grpSp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7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24"/>
          <p:cNvCxnSpPr/>
          <p:nvPr/>
        </p:nvCxnSpPr>
        <p:spPr>
          <a:xfrm>
            <a:off x="-17999" y="906643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4" name="Group 3"/>
          <p:cNvGrpSpPr/>
          <p:nvPr/>
        </p:nvGrpSpPr>
        <p:grpSpPr>
          <a:xfrm>
            <a:off x="826226" y="684306"/>
            <a:ext cx="429554" cy="429554"/>
            <a:chOff x="1152661" y="1467706"/>
            <a:chExt cx="429554" cy="429554"/>
          </a:xfrm>
        </p:grpSpPr>
        <p:sp>
          <p:nvSpPr>
            <p:cNvPr id="7" name="Oval 6"/>
            <p:cNvSpPr/>
            <p:nvPr/>
          </p:nvSpPr>
          <p:spPr>
            <a:xfrm>
              <a:off x="1152661" y="1467706"/>
              <a:ext cx="429554" cy="429554"/>
            </a:xfrm>
            <a:prstGeom prst="ellipse">
              <a:avLst/>
            </a:prstGeom>
            <a:solidFill>
              <a:srgbClr val="FFB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2523" y="1578379"/>
              <a:ext cx="192424" cy="19242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409159" y="607109"/>
            <a:ext cx="2324641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9293" y="209550"/>
            <a:ext cx="2569934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Lora" panose="020B0604020202020204" charset="0"/>
              </a:rPr>
              <a:t>Emerging importance of</a:t>
            </a:r>
            <a:r>
              <a:rPr lang="en-US" sz="2000" b="1" dirty="0">
                <a:latin typeface="Lora" panose="020B0604020202020204" charset="0"/>
              </a:rPr>
              <a:t/>
            </a:r>
            <a:br>
              <a:rPr lang="en-US" sz="2000" b="1" dirty="0">
                <a:latin typeface="Lora" panose="020B0604020202020204" charset="0"/>
              </a:rPr>
            </a:br>
            <a:r>
              <a:rPr lang="en-US" sz="2000" b="1" dirty="0">
                <a:latin typeface="Lora" panose="020B0604020202020204" charset="0"/>
              </a:rPr>
              <a:t>Digital Marketing</a:t>
            </a:r>
            <a:endParaRPr lang="en-US" sz="2000" b="1" dirty="0">
              <a:solidFill>
                <a:schemeClr val="tx1"/>
              </a:solidFill>
              <a:latin typeface="Lora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0997" y="1307665"/>
            <a:ext cx="49420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Businesses increasingly gravitating to this technique due to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13694" y="2088971"/>
            <a:ext cx="1314782" cy="2636543"/>
            <a:chOff x="1790629" y="2190750"/>
            <a:chExt cx="1314782" cy="2636543"/>
          </a:xfrm>
        </p:grpSpPr>
        <p:grpSp>
          <p:nvGrpSpPr>
            <p:cNvPr id="39" name="Group 38"/>
            <p:cNvGrpSpPr/>
            <p:nvPr/>
          </p:nvGrpSpPr>
          <p:grpSpPr>
            <a:xfrm>
              <a:off x="1905000" y="2190750"/>
              <a:ext cx="1066800" cy="2209800"/>
              <a:chOff x="1905000" y="2377216"/>
              <a:chExt cx="1066800" cy="22098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905000" y="2377216"/>
                <a:ext cx="1066800" cy="2209800"/>
                <a:chOff x="1943100" y="1685153"/>
                <a:chExt cx="1066800" cy="2209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362200" y="3666353"/>
                  <a:ext cx="228600" cy="228600"/>
                </a:xfrm>
                <a:prstGeom prst="ellipse">
                  <a:avLst/>
                </a:prstGeom>
                <a:solidFill>
                  <a:srgbClr val="FFB2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483285" y="2800350"/>
                  <a:ext cx="0" cy="942203"/>
                </a:xfrm>
                <a:prstGeom prst="line">
                  <a:avLst/>
                </a:prstGeom>
                <a:ln>
                  <a:solidFill>
                    <a:srgbClr val="FFB2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/>
                <p:cNvSpPr/>
                <p:nvPr/>
              </p:nvSpPr>
              <p:spPr>
                <a:xfrm>
                  <a:off x="1943100" y="1685153"/>
                  <a:ext cx="1066800" cy="1066800"/>
                </a:xfrm>
                <a:prstGeom prst="ellipse">
                  <a:avLst/>
                </a:prstGeom>
                <a:solidFill>
                  <a:srgbClr val="FFB2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 rot="10800000">
                  <a:off x="2444664" y="2742939"/>
                  <a:ext cx="76200" cy="76200"/>
                </a:xfrm>
                <a:prstGeom prst="triangle">
                  <a:avLst/>
                </a:prstGeom>
                <a:solidFill>
                  <a:srgbClr val="FFB2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9968" y="2660752"/>
                <a:ext cx="512283" cy="512283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1790629" y="4457961"/>
              <a:ext cx="1314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Increased Mobile and 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Internet penetration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1623" y="1904686"/>
            <a:ext cx="1111202" cy="2636543"/>
            <a:chOff x="3408558" y="2006465"/>
            <a:chExt cx="1111202" cy="2636543"/>
          </a:xfrm>
        </p:grpSpPr>
        <p:sp>
          <p:nvSpPr>
            <p:cNvPr id="32" name="TextBox 31"/>
            <p:cNvSpPr txBox="1"/>
            <p:nvPr/>
          </p:nvSpPr>
          <p:spPr>
            <a:xfrm>
              <a:off x="3408558" y="4273676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Upward shift in </a:t>
              </a:r>
            </a:p>
            <a:p>
              <a:pPr algn="ctr"/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purchasing power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421139" y="2006465"/>
              <a:ext cx="1066800" cy="2209800"/>
              <a:chOff x="3421139" y="2006465"/>
              <a:chExt cx="1066800" cy="2209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840239" y="3987665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3961324" y="3121662"/>
                <a:ext cx="0" cy="94220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3421139" y="2006465"/>
                <a:ext cx="1066800" cy="10668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0800000">
                <a:off x="3922703" y="3064251"/>
                <a:ext cx="76200" cy="76200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1588" y="2295826"/>
                <a:ext cx="479472" cy="47947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4521363" y="2088971"/>
            <a:ext cx="1531189" cy="2775042"/>
            <a:chOff x="4698298" y="2190750"/>
            <a:chExt cx="1531189" cy="2775042"/>
          </a:xfrm>
        </p:grpSpPr>
        <p:grpSp>
          <p:nvGrpSpPr>
            <p:cNvPr id="24" name="Group 23"/>
            <p:cNvGrpSpPr/>
            <p:nvPr/>
          </p:nvGrpSpPr>
          <p:grpSpPr>
            <a:xfrm>
              <a:off x="4698298" y="2190750"/>
              <a:ext cx="1531189" cy="2775042"/>
              <a:chOff x="1682426" y="2190750"/>
              <a:chExt cx="1531189" cy="277504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905000" y="2190750"/>
                <a:ext cx="1066800" cy="2209800"/>
                <a:chOff x="1943100" y="1685153"/>
                <a:chExt cx="1066800" cy="22098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2362200" y="3666353"/>
                  <a:ext cx="228600" cy="228600"/>
                </a:xfrm>
                <a:prstGeom prst="ellipse">
                  <a:avLst/>
                </a:prstGeom>
                <a:solidFill>
                  <a:srgbClr val="FFB2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483285" y="2800350"/>
                  <a:ext cx="0" cy="942203"/>
                </a:xfrm>
                <a:prstGeom prst="line">
                  <a:avLst/>
                </a:prstGeom>
                <a:ln>
                  <a:solidFill>
                    <a:srgbClr val="FFB21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/>
                <p:cNvSpPr/>
                <p:nvPr/>
              </p:nvSpPr>
              <p:spPr>
                <a:xfrm>
                  <a:off x="1943100" y="1685153"/>
                  <a:ext cx="1066800" cy="1066800"/>
                </a:xfrm>
                <a:prstGeom prst="ellipse">
                  <a:avLst/>
                </a:prstGeom>
                <a:solidFill>
                  <a:srgbClr val="FFB2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 rot="10800000">
                  <a:off x="2444664" y="2742939"/>
                  <a:ext cx="76200" cy="76200"/>
                </a:xfrm>
                <a:prstGeom prst="triangle">
                  <a:avLst/>
                </a:prstGeom>
                <a:solidFill>
                  <a:srgbClr val="FFB2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1682426" y="4457961"/>
                <a:ext cx="153118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Preference to Online 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Shopping over traditional 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brick &amp; mortar bazaars</a:t>
                </a: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0261" y="2517410"/>
              <a:ext cx="461591" cy="46159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403074" y="1904686"/>
            <a:ext cx="1127232" cy="2775042"/>
            <a:chOff x="6580009" y="2006465"/>
            <a:chExt cx="1127232" cy="2775042"/>
          </a:xfrm>
        </p:grpSpPr>
        <p:grpSp>
          <p:nvGrpSpPr>
            <p:cNvPr id="16" name="Group 15"/>
            <p:cNvGrpSpPr/>
            <p:nvPr/>
          </p:nvGrpSpPr>
          <p:grpSpPr>
            <a:xfrm>
              <a:off x="6580009" y="2006465"/>
              <a:ext cx="1127232" cy="2775042"/>
              <a:chOff x="3400543" y="2006465"/>
              <a:chExt cx="1127232" cy="277504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400543" y="4273676"/>
                <a:ext cx="11272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Rapid rise in 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Dependable home 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delivery services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421139" y="2006465"/>
                <a:ext cx="1066800" cy="2209800"/>
                <a:chOff x="3421139" y="2006465"/>
                <a:chExt cx="1066800" cy="22098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3840239" y="3987665"/>
                  <a:ext cx="228600" cy="2286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961324" y="3121662"/>
                  <a:ext cx="0" cy="942203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3421139" y="2006465"/>
                  <a:ext cx="1066800" cy="10668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 rot="10800000">
                  <a:off x="3922703" y="3064251"/>
                  <a:ext cx="76200" cy="76200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9641" y="2325134"/>
              <a:ext cx="496075" cy="496075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0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025" y="361211"/>
            <a:ext cx="9161999" cy="528765"/>
            <a:chOff x="-6025" y="380000"/>
            <a:chExt cx="9161999" cy="528765"/>
          </a:xfrm>
        </p:grpSpPr>
        <p:cxnSp>
          <p:nvCxnSpPr>
            <p:cNvPr id="124" name="Shape 124"/>
            <p:cNvCxnSpPr/>
            <p:nvPr/>
          </p:nvCxnSpPr>
          <p:spPr>
            <a:xfrm>
              <a:off x="-6025" y="659435"/>
              <a:ext cx="9161999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9" name="Rectangle 28"/>
            <p:cNvSpPr/>
            <p:nvPr/>
          </p:nvSpPr>
          <p:spPr>
            <a:xfrm>
              <a:off x="1447800" y="430835"/>
              <a:ext cx="1600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hape 76"/>
            <p:cNvSpPr txBox="1">
              <a:spLocks/>
            </p:cNvSpPr>
            <p:nvPr/>
          </p:nvSpPr>
          <p:spPr>
            <a:xfrm>
              <a:off x="1451980" y="380000"/>
              <a:ext cx="4139880" cy="528765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1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ora" charset="0"/>
                  <a:sym typeface="Arial"/>
                </a:rPr>
                <a:t>Why </a:t>
              </a:r>
              <a:r>
                <a:rPr kumimoji="0" lang="en" sz="2000" b="1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ora" charset="0"/>
                  <a:sym typeface="Arial"/>
                </a:rPr>
                <a:t>Tvisha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01379" y="430835"/>
              <a:ext cx="429554" cy="429554"/>
              <a:chOff x="801379" y="430835"/>
              <a:chExt cx="429554" cy="42955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01379" y="430835"/>
                <a:ext cx="429554" cy="429554"/>
              </a:xfrm>
              <a:prstGeom prst="ellipse">
                <a:avLst/>
              </a:prstGeom>
              <a:solidFill>
                <a:srgbClr val="FFB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Picture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882" y="551614"/>
                <a:ext cx="192424" cy="192424"/>
              </a:xfrm>
              <a:prstGeom prst="rect">
                <a:avLst/>
              </a:prstGeom>
            </p:spPr>
          </p:pic>
        </p:grpSp>
      </p:grpSp>
      <p:sp>
        <p:nvSpPr>
          <p:cNvPr id="32" name="Rectangle 31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3536522" y="1581150"/>
            <a:ext cx="1981200" cy="1981200"/>
            <a:chOff x="3555311" y="1581150"/>
            <a:chExt cx="1981200" cy="1981200"/>
          </a:xfrm>
        </p:grpSpPr>
        <p:sp>
          <p:nvSpPr>
            <p:cNvPr id="6" name="Oval 5"/>
            <p:cNvSpPr/>
            <p:nvPr/>
          </p:nvSpPr>
          <p:spPr>
            <a:xfrm>
              <a:off x="4053280" y="2079119"/>
              <a:ext cx="985262" cy="985262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555311" y="1581150"/>
              <a:ext cx="1981200" cy="19812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365344" y="2622243"/>
            <a:ext cx="2454169" cy="969854"/>
            <a:chOff x="1384133" y="2622243"/>
            <a:chExt cx="2454169" cy="969854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1567848" y="3325496"/>
              <a:ext cx="0" cy="261906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026153" y="2976234"/>
              <a:ext cx="476356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026153" y="2974535"/>
              <a:ext cx="0" cy="617562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67848" y="3592097"/>
              <a:ext cx="1458305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1384133" y="3057596"/>
              <a:ext cx="391872" cy="3918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ndada" panose="02000000000000000000" pitchFamily="2" charset="0"/>
                </a:rPr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70246" y="2883857"/>
              <a:ext cx="1124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Custom Designed Strategies to elicit 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optimal response 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to Clients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278666" y="2622243"/>
              <a:ext cx="559636" cy="559636"/>
              <a:chOff x="3096598" y="2750246"/>
              <a:chExt cx="559636" cy="55963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096598" y="2750246"/>
                <a:ext cx="559636" cy="55963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3637" y="2901603"/>
                <a:ext cx="281764" cy="281764"/>
              </a:xfrm>
              <a:prstGeom prst="rect">
                <a:avLst/>
              </a:prstGeom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4256592" y="3295783"/>
            <a:ext cx="1954069" cy="1180967"/>
            <a:chOff x="3951785" y="3524383"/>
            <a:chExt cx="1954069" cy="1180967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5715000" y="4437181"/>
              <a:ext cx="0" cy="261906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3951785" y="3524383"/>
              <a:ext cx="559636" cy="559636"/>
              <a:chOff x="3881848" y="3422614"/>
              <a:chExt cx="559636" cy="559636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3881848" y="3422614"/>
                <a:ext cx="559636" cy="55963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5994" y="3549286"/>
                <a:ext cx="331345" cy="331345"/>
              </a:xfrm>
              <a:prstGeom prst="rect">
                <a:avLst/>
              </a:prstGeom>
            </p:spPr>
          </p:pic>
        </p:grpSp>
        <p:cxnSp>
          <p:nvCxnSpPr>
            <p:cNvPr id="93" name="Straight Connector 92"/>
            <p:cNvCxnSpPr/>
            <p:nvPr/>
          </p:nvCxnSpPr>
          <p:spPr>
            <a:xfrm>
              <a:off x="4209789" y="4084019"/>
              <a:ext cx="0" cy="617562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210156" y="4701581"/>
              <a:ext cx="1513200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212293" y="4197519"/>
              <a:ext cx="124905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Time-tested and </a:t>
              </a:r>
            </a:p>
            <a:p>
              <a:pPr algn="just"/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path breaking </a:t>
              </a:r>
            </a:p>
            <a:p>
              <a:pPr algn="just"/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technologies at work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5505189" y="4140312"/>
              <a:ext cx="400665" cy="40066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ndada" panose="02000000000000000000" pitchFamily="2" charset="0"/>
                </a:rPr>
                <a:t>3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01248" y="1371339"/>
            <a:ext cx="3383496" cy="889186"/>
            <a:chOff x="438411" y="1657350"/>
            <a:chExt cx="3383496" cy="889186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22126" y="2277991"/>
              <a:ext cx="0" cy="261906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43044" y="1930673"/>
              <a:ext cx="1066800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43044" y="1928974"/>
              <a:ext cx="0" cy="617562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09600" y="2546536"/>
              <a:ext cx="1733444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38411" y="2021006"/>
              <a:ext cx="370632" cy="37063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ndada" panose="02000000000000000000" pitchFamily="2" charset="0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8544" y="1873424"/>
              <a:ext cx="1484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Tvisha Technologies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is a strategic disruptor 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in the field of Integrated Digital Marketing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62271" y="1657350"/>
              <a:ext cx="559636" cy="559636"/>
              <a:chOff x="3326564" y="1733550"/>
              <a:chExt cx="559636" cy="55963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326564" y="1733550"/>
                <a:ext cx="559636" cy="5596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3568" y="1875633"/>
                <a:ext cx="296328" cy="296328"/>
              </a:xfrm>
              <a:prstGeom prst="rect">
                <a:avLst/>
              </a:prstGeom>
            </p:spPr>
          </p:pic>
        </p:grpSp>
      </p:grpSp>
      <p:grpSp>
        <p:nvGrpSpPr>
          <p:cNvPr id="81" name="Group 80"/>
          <p:cNvGrpSpPr/>
          <p:nvPr/>
        </p:nvGrpSpPr>
        <p:grpSpPr>
          <a:xfrm>
            <a:off x="5213595" y="2619501"/>
            <a:ext cx="2380698" cy="967901"/>
            <a:chOff x="4908788" y="2848101"/>
            <a:chExt cx="2380698" cy="967901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5715000" y="3181350"/>
              <a:ext cx="0" cy="617562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4908788" y="2848101"/>
              <a:ext cx="2380698" cy="967901"/>
              <a:chOff x="4908788" y="2916994"/>
              <a:chExt cx="2380698" cy="967901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244334" y="3264398"/>
                <a:ext cx="476356" cy="0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703339" y="3879676"/>
                <a:ext cx="1383261" cy="0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5723356" y="3358160"/>
                <a:ext cx="112495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Out of the Box 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solutions across </a:t>
                </a:r>
              </a:p>
              <a:p>
                <a:r>
                  <a:rPr lang="en-US" sz="900" dirty="0">
                    <a:solidFill>
                      <a:schemeClr val="tx1"/>
                    </a:solidFill>
                    <a:latin typeface="Andada" panose="02000000000000000000" pitchFamily="2" charset="0"/>
                  </a:rPr>
                  <a:t>Industry verticals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7086600" y="3622989"/>
                <a:ext cx="0" cy="261906"/>
              </a:xfrm>
              <a:prstGeom prst="line">
                <a:avLst/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>
                <a:off x="4908788" y="2916994"/>
                <a:ext cx="559636" cy="559636"/>
                <a:chOff x="4908788" y="2916994"/>
                <a:chExt cx="559636" cy="559636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4908788" y="2916994"/>
                  <a:ext cx="559636" cy="55963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58859" y="3064830"/>
                  <a:ext cx="273662" cy="273662"/>
                </a:xfrm>
                <a:prstGeom prst="rect">
                  <a:avLst/>
                </a:prstGeom>
              </p:spPr>
            </p:pic>
          </p:grpSp>
          <p:sp>
            <p:nvSpPr>
              <p:cNvPr id="137" name="Oval 136"/>
              <p:cNvSpPr/>
              <p:nvPr/>
            </p:nvSpPr>
            <p:spPr>
              <a:xfrm>
                <a:off x="6871187" y="3302810"/>
                <a:ext cx="418299" cy="41829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ndada" panose="02000000000000000000" pitchFamily="2" charset="0"/>
                  </a:rPr>
                  <a:t>4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4876807" y="1352550"/>
            <a:ext cx="3403316" cy="988180"/>
            <a:chOff x="4624504" y="1657350"/>
            <a:chExt cx="3403316" cy="988180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7827723" y="2380777"/>
              <a:ext cx="0" cy="261906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5030540" y="2010703"/>
              <a:ext cx="1066800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6096000" y="2017862"/>
              <a:ext cx="0" cy="617562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6089737" y="2645530"/>
              <a:ext cx="1733444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6139654" y="2090818"/>
              <a:ext cx="148462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Seasoned Professionals 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to help through the </a:t>
              </a:r>
            </a:p>
            <a:p>
              <a:r>
                <a:rPr lang="en-US" sz="900" dirty="0">
                  <a:solidFill>
                    <a:schemeClr val="tx1"/>
                  </a:solidFill>
                  <a:latin typeface="Andada" panose="02000000000000000000" pitchFamily="2" charset="0"/>
                </a:rPr>
                <a:t>maze of marketing.</a:t>
              </a: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4624504" y="1657350"/>
              <a:ext cx="559636" cy="559636"/>
              <a:chOff x="4624504" y="1657350"/>
              <a:chExt cx="559636" cy="559636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4624504" y="1657350"/>
                <a:ext cx="559636" cy="5596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0457" y="1773930"/>
                <a:ext cx="338334" cy="338334"/>
              </a:xfrm>
              <a:prstGeom prst="rect">
                <a:avLst/>
              </a:prstGeom>
            </p:spPr>
          </p:pic>
        </p:grpSp>
        <p:sp>
          <p:nvSpPr>
            <p:cNvPr id="175" name="Oval 174"/>
            <p:cNvSpPr/>
            <p:nvPr/>
          </p:nvSpPr>
          <p:spPr>
            <a:xfrm>
              <a:off x="7618541" y="2087971"/>
              <a:ext cx="409279" cy="40927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ndada" panose="02000000000000000000" pitchFamily="2" charset="0"/>
                </a:rPr>
                <a:t>5</a:t>
              </a:r>
              <a:endParaRPr lang="en-US" b="1" dirty="0"/>
            </a:p>
          </p:txBody>
        </p:sp>
      </p:grpSp>
      <p:pic>
        <p:nvPicPr>
          <p:cNvPr id="63" name="Picture 62" descr="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03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24"/>
          <p:cNvCxnSpPr/>
          <p:nvPr/>
        </p:nvCxnSpPr>
        <p:spPr>
          <a:xfrm>
            <a:off x="-17999" y="906643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Rectangle 4"/>
          <p:cNvSpPr/>
          <p:nvPr/>
        </p:nvSpPr>
        <p:spPr>
          <a:xfrm>
            <a:off x="1409159" y="607109"/>
            <a:ext cx="3391441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226" y="684306"/>
            <a:ext cx="429554" cy="429554"/>
            <a:chOff x="1152661" y="1467706"/>
            <a:chExt cx="429554" cy="429554"/>
          </a:xfrm>
        </p:grpSpPr>
        <p:sp>
          <p:nvSpPr>
            <p:cNvPr id="7" name="Oval 6"/>
            <p:cNvSpPr/>
            <p:nvPr/>
          </p:nvSpPr>
          <p:spPr>
            <a:xfrm>
              <a:off x="1152661" y="1467706"/>
              <a:ext cx="429554" cy="429554"/>
            </a:xfrm>
            <a:prstGeom prst="ellipse">
              <a:avLst/>
            </a:prstGeom>
            <a:solidFill>
              <a:srgbClr val="FFB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2523" y="1578379"/>
              <a:ext cx="192424" cy="192424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9293" y="209550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Lora" panose="020B0604020202020204" charset="0"/>
              </a:rPr>
              <a:t>WHAT WE OFFER :</a:t>
            </a:r>
            <a:r>
              <a:rPr lang="en-US" sz="2000" b="1" dirty="0">
                <a:latin typeface="Lora" panose="020B0604020202020204" charset="0"/>
              </a:rPr>
              <a:t/>
            </a:r>
            <a:br>
              <a:rPr lang="en-US" sz="2000" b="1" dirty="0">
                <a:latin typeface="Lora" panose="020B0604020202020204" charset="0"/>
              </a:rPr>
            </a:br>
            <a:r>
              <a:rPr lang="en-US" sz="2000" b="1" dirty="0">
                <a:latin typeface="Lora" panose="020B0604020202020204" charset="0"/>
              </a:rPr>
              <a:t>Digital Marketing Services</a:t>
            </a:r>
            <a:endParaRPr lang="en-US" sz="2000" b="1" dirty="0">
              <a:solidFill>
                <a:schemeClr val="tx1"/>
              </a:solidFill>
              <a:latin typeface="Lora" panose="020B060402020202020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22099" y="1418027"/>
            <a:ext cx="42998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Basic Digital to advanced Digital Marketing to swell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83791" y="1986401"/>
            <a:ext cx="1124712" cy="1517391"/>
            <a:chOff x="3773179" y="1771387"/>
            <a:chExt cx="1124712" cy="151739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3179" y="2164066"/>
              <a:ext cx="1124712" cy="112471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904166" y="1771387"/>
              <a:ext cx="8627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Lead </a:t>
              </a:r>
              <a:br>
                <a:rPr lang="en-US" sz="1100" dirty="0">
                  <a:latin typeface="Andada" panose="02000000000000000000" pitchFamily="2" charset="0"/>
                </a:rPr>
              </a:br>
              <a:r>
                <a:rPr lang="en-US" sz="1100" dirty="0">
                  <a:latin typeface="Andada" panose="02000000000000000000" pitchFamily="2" charset="0"/>
                </a:rPr>
                <a:t>generation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568817" y="3409449"/>
            <a:ext cx="1913449" cy="1124712"/>
            <a:chOff x="2339416" y="3194435"/>
            <a:chExt cx="1913449" cy="112471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153" y="3194435"/>
              <a:ext cx="1124712" cy="1124712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339416" y="3597100"/>
              <a:ext cx="8547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Brand </a:t>
              </a:r>
              <a:br>
                <a:rPr lang="en-US" sz="1100" dirty="0">
                  <a:latin typeface="Andada" panose="02000000000000000000" pitchFamily="2" charset="0"/>
                </a:rPr>
              </a:br>
              <a:r>
                <a:rPr lang="en-US" sz="1100" dirty="0">
                  <a:latin typeface="Andada" panose="02000000000000000000" pitchFamily="2" charset="0"/>
                </a:rPr>
                <a:t>Promotion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3765" y="3403186"/>
            <a:ext cx="1971419" cy="1149764"/>
            <a:chOff x="4405679" y="3188172"/>
            <a:chExt cx="1971419" cy="114976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5679" y="3188172"/>
              <a:ext cx="1149764" cy="114976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530391" y="3597101"/>
              <a:ext cx="8467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Online </a:t>
              </a:r>
              <a:br>
                <a:rPr lang="en-US" sz="1100" dirty="0">
                  <a:latin typeface="Andada" panose="02000000000000000000" pitchFamily="2" charset="0"/>
                </a:rPr>
              </a:br>
              <a:r>
                <a:rPr lang="en-US" sz="1100" dirty="0">
                  <a:latin typeface="Andada" panose="02000000000000000000" pitchFamily="2" charset="0"/>
                </a:rPr>
                <a:t>reputation</a:t>
              </a:r>
            </a:p>
          </p:txBody>
        </p:sp>
      </p:grpSp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2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24"/>
          <p:cNvCxnSpPr/>
          <p:nvPr/>
        </p:nvCxnSpPr>
        <p:spPr>
          <a:xfrm>
            <a:off x="-17999" y="906643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Rectangle 4"/>
          <p:cNvSpPr/>
          <p:nvPr/>
        </p:nvSpPr>
        <p:spPr>
          <a:xfrm>
            <a:off x="1409159" y="607109"/>
            <a:ext cx="3391441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6226" y="684306"/>
            <a:ext cx="429554" cy="429554"/>
            <a:chOff x="1152661" y="1467706"/>
            <a:chExt cx="429554" cy="429554"/>
          </a:xfrm>
        </p:grpSpPr>
        <p:sp>
          <p:nvSpPr>
            <p:cNvPr id="7" name="Oval 6"/>
            <p:cNvSpPr/>
            <p:nvPr/>
          </p:nvSpPr>
          <p:spPr>
            <a:xfrm>
              <a:off x="1152661" y="1467706"/>
              <a:ext cx="429554" cy="429554"/>
            </a:xfrm>
            <a:prstGeom prst="ellipse">
              <a:avLst/>
            </a:prstGeom>
            <a:solidFill>
              <a:srgbClr val="FFB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2523" y="1578379"/>
              <a:ext cx="192424" cy="192424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9293" y="209550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Lora" panose="020B0604020202020204" charset="0"/>
              </a:rPr>
              <a:t>WHAT WE OFFER :</a:t>
            </a:r>
            <a:r>
              <a:rPr lang="en-US" sz="2000" b="1" dirty="0">
                <a:latin typeface="Lora" panose="020B0604020202020204" charset="0"/>
              </a:rPr>
              <a:t/>
            </a:r>
            <a:br>
              <a:rPr lang="en-US" sz="2000" b="1" dirty="0">
                <a:latin typeface="Lora" panose="020B0604020202020204" charset="0"/>
              </a:rPr>
            </a:br>
            <a:r>
              <a:rPr lang="en-US" sz="2000" b="1" dirty="0">
                <a:latin typeface="Lora" panose="020B0604020202020204" charset="0"/>
              </a:rPr>
              <a:t>Digital Marketing Services</a:t>
            </a:r>
            <a:endParaRPr lang="en-US" sz="2000" b="1" dirty="0">
              <a:solidFill>
                <a:schemeClr val="tx1"/>
              </a:solidFill>
              <a:latin typeface="Lora" panose="020B060402020202020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34104" y="1461868"/>
            <a:ext cx="24757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Search Engine Optimization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77527" y="1986401"/>
            <a:ext cx="1124712" cy="1509585"/>
            <a:chOff x="3977527" y="1986401"/>
            <a:chExt cx="1124712" cy="15095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7527" y="2371274"/>
              <a:ext cx="1124712" cy="112471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122793" y="1986401"/>
              <a:ext cx="8467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Content</a:t>
              </a:r>
              <a:br>
                <a:rPr lang="en-US" sz="1100" dirty="0">
                  <a:latin typeface="Andada" panose="02000000000000000000" pitchFamily="2" charset="0"/>
                </a:rPr>
              </a:br>
              <a:r>
                <a:rPr lang="en-US" sz="1100" dirty="0">
                  <a:latin typeface="Andada" panose="02000000000000000000" pitchFamily="2" charset="0"/>
                </a:rPr>
                <a:t>Marketing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8400" y="3368926"/>
            <a:ext cx="2079563" cy="1188209"/>
            <a:chOff x="2438400" y="3368926"/>
            <a:chExt cx="2079563" cy="118820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9754" y="3368926"/>
              <a:ext cx="1188209" cy="118820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438400" y="3812114"/>
              <a:ext cx="10150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Content</a:t>
              </a:r>
              <a:br>
                <a:rPr lang="en-US" sz="1100" dirty="0">
                  <a:latin typeface="Andada" panose="02000000000000000000" pitchFamily="2" charset="0"/>
                </a:rPr>
              </a:br>
              <a:r>
                <a:rPr lang="en-US" sz="1100" dirty="0">
                  <a:latin typeface="Andada" panose="02000000000000000000" pitchFamily="2" charset="0"/>
                </a:rPr>
                <a:t>Optimization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42204" y="3316931"/>
            <a:ext cx="2413897" cy="1255166"/>
            <a:chOff x="4542204" y="3316931"/>
            <a:chExt cx="2413897" cy="12551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2204" y="3316931"/>
              <a:ext cx="1255166" cy="125516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753529" y="3634555"/>
              <a:ext cx="12025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White hat SEO </a:t>
              </a:r>
              <a:br>
                <a:rPr lang="en-US" sz="1100" dirty="0">
                  <a:latin typeface="Andada" panose="02000000000000000000" pitchFamily="2" charset="0"/>
                </a:rPr>
              </a:br>
              <a:r>
                <a:rPr lang="en-US" sz="1100" dirty="0">
                  <a:latin typeface="Andada" panose="02000000000000000000" pitchFamily="2" charset="0"/>
                </a:rPr>
                <a:t>for long lasting </a:t>
              </a:r>
            </a:p>
            <a:p>
              <a:pPr algn="ctr"/>
              <a:r>
                <a:rPr lang="en-US" sz="1100" dirty="0">
                  <a:latin typeface="Andada" panose="02000000000000000000" pitchFamily="2" charset="0"/>
                </a:rPr>
                <a:t>traffic, ranking, </a:t>
              </a:r>
              <a:br>
                <a:rPr lang="en-US" sz="1100" dirty="0">
                  <a:latin typeface="Andada" panose="02000000000000000000" pitchFamily="2" charset="0"/>
                </a:rPr>
              </a:br>
              <a:r>
                <a:rPr lang="en-US" sz="1100" dirty="0">
                  <a:latin typeface="Andada" panose="02000000000000000000" pitchFamily="2" charset="0"/>
                </a:rPr>
                <a:t>lead generation</a:t>
              </a:r>
            </a:p>
          </p:txBody>
        </p:sp>
      </p:grpSp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8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30690" y="1349573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Social Media Marketing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81" y="2588766"/>
            <a:ext cx="457037" cy="457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358" y="3045966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Facebook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96" y="2588766"/>
            <a:ext cx="457037" cy="4570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1765" y="3045966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Twitter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411" y="2588766"/>
            <a:ext cx="457037" cy="4570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99212" y="3045966"/>
            <a:ext cx="593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LinkedIn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925" y="2588766"/>
            <a:ext cx="457037" cy="4570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95131" y="3045966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Pinterest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925" y="3609027"/>
            <a:ext cx="457037" cy="4570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51236" y="4067752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Reddit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023" y="3609027"/>
            <a:ext cx="457037" cy="4570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71240" y="4067752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Stumbleupon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737" y="3609027"/>
            <a:ext cx="457037" cy="4570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5737" y="40677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YouTube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381" y="3609027"/>
            <a:ext cx="457037" cy="4570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1726" y="4067752"/>
            <a:ext cx="6543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Instagram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4942" y="2050762"/>
            <a:ext cx="8803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FREE Ads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97201" y="2050762"/>
            <a:ext cx="8803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bg2">
                    <a:lumMod val="50000"/>
                  </a:schemeClr>
                </a:solidFill>
                <a:latin typeface="Andada" panose="02000000000000000000" pitchFamily="2" charset="0"/>
              </a:rPr>
              <a:t>PAID Ads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84577" y="2388870"/>
            <a:ext cx="9144" cy="2011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078" y="2588766"/>
            <a:ext cx="457037" cy="4570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5055" y="3045966"/>
            <a:ext cx="6190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Facebook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53" y="2588766"/>
            <a:ext cx="457037" cy="4570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10522" y="3045966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Twitter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53" y="3609789"/>
            <a:ext cx="457037" cy="45703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74454" y="4066989"/>
            <a:ext cx="5934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LinkedIn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7892" y="3609027"/>
            <a:ext cx="457037" cy="45703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278892" y="406775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ndada" panose="02000000000000000000" pitchFamily="2" charset="0"/>
              </a:rPr>
              <a:t>YouTube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6025" y="167280"/>
            <a:ext cx="9161999" cy="855105"/>
            <a:chOff x="-6025" y="167280"/>
            <a:chExt cx="9161999" cy="855105"/>
          </a:xfrm>
        </p:grpSpPr>
        <p:cxnSp>
          <p:nvCxnSpPr>
            <p:cNvPr id="2" name="Shape 124"/>
            <p:cNvCxnSpPr/>
            <p:nvPr/>
          </p:nvCxnSpPr>
          <p:spPr>
            <a:xfrm>
              <a:off x="-6025" y="800048"/>
              <a:ext cx="9161999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" name="Rectangle 2"/>
            <p:cNvSpPr/>
            <p:nvPr/>
          </p:nvSpPr>
          <p:spPr>
            <a:xfrm>
              <a:off x="1447800" y="565185"/>
              <a:ext cx="327442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Shape 76"/>
            <p:cNvSpPr txBox="1">
              <a:spLocks/>
            </p:cNvSpPr>
            <p:nvPr/>
          </p:nvSpPr>
          <p:spPr>
            <a:xfrm>
              <a:off x="1350550" y="167280"/>
              <a:ext cx="3539593" cy="818587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600" b="1" dirty="0">
                  <a:latin typeface="Lora" panose="020B0604020202020204" charset="0"/>
                </a:rPr>
                <a:t>WHAT WE OFFER :</a:t>
              </a:r>
              <a:r>
                <a:rPr lang="en" dirty="0"/>
                <a:t/>
              </a:r>
              <a:br>
                <a:rPr lang="en" dirty="0"/>
              </a:br>
              <a:r>
                <a:rPr lang="en" sz="2000" b="1" dirty="0">
                  <a:latin typeface="Lora" panose="020B0604020202020204" charset="0"/>
                </a:rPr>
                <a:t>Digital Marketing </a:t>
              </a:r>
              <a:r>
                <a:rPr lang="en" sz="2000" b="1" dirty="0">
                  <a:solidFill>
                    <a:schemeClr val="tx1"/>
                  </a:solidFill>
                  <a:latin typeface="Lora" panose="020B0604020202020204" charset="0"/>
                </a:rPr>
                <a:t>Services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26226" y="571761"/>
              <a:ext cx="429554" cy="429554"/>
              <a:chOff x="1152661" y="1467706"/>
              <a:chExt cx="429554" cy="42955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52661" y="1467706"/>
                <a:ext cx="429554" cy="429554"/>
              </a:xfrm>
              <a:prstGeom prst="ellipse">
                <a:avLst/>
              </a:prstGeom>
              <a:solidFill>
                <a:srgbClr val="FFB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 descr="Picture2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2523" y="1578379"/>
                <a:ext cx="192424" cy="192424"/>
              </a:xfrm>
              <a:prstGeom prst="rect">
                <a:avLst/>
              </a:prstGeom>
            </p:spPr>
          </p:pic>
        </p:grpSp>
      </p:grpSp>
      <p:sp>
        <p:nvSpPr>
          <p:cNvPr id="43" name="Rectangle 42"/>
          <p:cNvSpPr/>
          <p:nvPr/>
        </p:nvSpPr>
        <p:spPr>
          <a:xfrm>
            <a:off x="0" y="5043272"/>
            <a:ext cx="9144000" cy="100228"/>
          </a:xfrm>
          <a:prstGeom prst="rect">
            <a:avLst/>
          </a:prstGeom>
          <a:solidFill>
            <a:srgbClr val="FFB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133350"/>
            <a:ext cx="669811" cy="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5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282</Words>
  <Application>Microsoft Office PowerPoint</Application>
  <PresentationFormat>On-screen Show (16:9)</PresentationFormat>
  <Paragraphs>116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Kozuka Gothic Pro M</vt:lpstr>
      <vt:lpstr>Andada</vt:lpstr>
      <vt:lpstr>Source Sans Pro</vt:lpstr>
      <vt:lpstr>Lora</vt:lpstr>
      <vt:lpstr>Quattrocento Sans</vt:lpstr>
      <vt:lpstr>Viola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Sravan</dc:creator>
  <cp:lastModifiedBy>Raghus</cp:lastModifiedBy>
  <cp:revision>647</cp:revision>
  <dcterms:modified xsi:type="dcterms:W3CDTF">2016-10-13T08:23:24Z</dcterms:modified>
</cp:coreProperties>
</file>